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  <p:embeddedFont>
      <p:font typeface="Playfair Display"/>
      <p:regular r:id="rId56"/>
      <p:bold r:id="rId57"/>
      <p:italic r:id="rId58"/>
      <p:boldItalic r:id="rId59"/>
    </p:embeddedFont>
    <p:embeddedFont>
      <p:font typeface="Public Sans"/>
      <p:bold r:id="rId60"/>
      <p:boldItalic r:id="rId61"/>
    </p:embeddedFont>
    <p:embeddedFont>
      <p:font typeface="Old Standard TT"/>
      <p:regular r:id="rId62"/>
      <p:bold r:id="rId63"/>
      <p: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ldStandardTT-regular.fntdata"/><Relationship Id="rId61" Type="http://schemas.openxmlformats.org/officeDocument/2006/relationships/font" Target="fonts/PublicSans-boldItalic.fntdata"/><Relationship Id="rId20" Type="http://schemas.openxmlformats.org/officeDocument/2006/relationships/slide" Target="slides/slide15.xml"/><Relationship Id="rId64" Type="http://schemas.openxmlformats.org/officeDocument/2006/relationships/font" Target="fonts/OldStandardTT-italic.fntdata"/><Relationship Id="rId63" Type="http://schemas.openxmlformats.org/officeDocument/2006/relationships/font" Target="fonts/OldStandardTT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PublicSans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6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-italic.fntdata"/><Relationship Id="rId13" Type="http://schemas.openxmlformats.org/officeDocument/2006/relationships/slide" Target="slides/slide8.xml"/><Relationship Id="rId57" Type="http://schemas.openxmlformats.org/officeDocument/2006/relationships/font" Target="fonts/PlayfairDisplay-bold.fntdata"/><Relationship Id="rId12" Type="http://schemas.openxmlformats.org/officeDocument/2006/relationships/slide" Target="slides/slide7.xml"/><Relationship Id="rId56" Type="http://schemas.openxmlformats.org/officeDocument/2006/relationships/font" Target="fonts/PlayfairDisplay-regular.fntdata"/><Relationship Id="rId15" Type="http://schemas.openxmlformats.org/officeDocument/2006/relationships/slide" Target="slides/slide10.xml"/><Relationship Id="rId59" Type="http://schemas.openxmlformats.org/officeDocument/2006/relationships/font" Target="fonts/PlayfairDisplay-boldItalic.fntdata"/><Relationship Id="rId14" Type="http://schemas.openxmlformats.org/officeDocument/2006/relationships/slide" Target="slides/slide9.xml"/><Relationship Id="rId58" Type="http://schemas.openxmlformats.org/officeDocument/2006/relationships/font" Target="fonts/PlayfairDisplay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62bb636626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g262bb636626_1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1750defa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a1750defab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1750defa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a1750defab_0_1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1643b6955_1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a1643b6955_1_12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1750defa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a1750defab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1643b6955_1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a1643b6955_1_12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1750defa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2a1750defab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1750defa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a1750defab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a1750defa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2a1750defab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a1750defa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a1750defab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1750defa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a1750defab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62bb636626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262bb636626_1_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a1750defa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a1750defab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a1750defa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a1750defab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62bb63657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262bb636576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62bb63657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262bb636576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62bb63657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262bb636576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62bb63657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62bb636576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a1643b6955_1_1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2a1643b6955_1_1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a1643b6955_1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2a1643b6955_1_1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a1643b6955_1_1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2a1643b6955_1_1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a1643b6955_1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2a1643b6955_1_1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1643b6955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2a1643b6955_2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a1643b6955_1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2a1643b6955_1_1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a1643b6955_1_1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2a1643b6955_1_12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a1750defab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2a1750defab_0_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a1750defab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2a1750defab_0_2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a1750defab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2a1750defab_0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a1643b6955_1_1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2a1643b6955_1_1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a1643b6955_1_1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2a1643b6955_1_12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a1643b6955_1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2a1643b6955_1_12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a1750defab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2a1750defab_0_2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a1750defab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2a1750defab_0_2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1643b6955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2a1643b6955_2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a1750defab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2a1750defab_0_2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a1750defa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2a1750defab_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a1750defa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2a1750defab_0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a1643b6955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2a1643b6955_2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a1750defab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2a1750defab_0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a1750defab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2a1750defab_0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62bb636626_1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262bb636626_1_3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1643b6955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2a1643b6955_2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1643b6955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2a1643b6955_2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a1643b6955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2a1643b6955_2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1643b6955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2a1643b6955_2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1643b6955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2a1643b6955_2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13"/>
          <p:cNvCxnSpPr/>
          <p:nvPr/>
        </p:nvCxnSpPr>
        <p:spPr>
          <a:xfrm flipH="1" rot="10800000">
            <a:off x="514353" y="2257383"/>
            <a:ext cx="8115297" cy="19254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13"/>
          <p:cNvSpPr txBox="1"/>
          <p:nvPr/>
        </p:nvSpPr>
        <p:spPr>
          <a:xfrm>
            <a:off x="469866" y="4520846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Khulna University of Engineering &amp; Technology </a:t>
            </a:r>
            <a:endParaRPr sz="700"/>
          </a:p>
        </p:txBody>
      </p:sp>
      <p:sp>
        <p:nvSpPr>
          <p:cNvPr id="61" name="Google Shape;61;p13"/>
          <p:cNvSpPr txBox="1"/>
          <p:nvPr/>
        </p:nvSpPr>
        <p:spPr>
          <a:xfrm>
            <a:off x="425487" y="1166208"/>
            <a:ext cx="82041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1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Official Website of “DREAM” (Blood Donation Club of KUET)</a:t>
            </a:r>
            <a:endParaRPr sz="700"/>
          </a:p>
        </p:txBody>
      </p:sp>
      <p:sp>
        <p:nvSpPr>
          <p:cNvPr id="62" name="Google Shape;62;p13"/>
          <p:cNvSpPr txBox="1"/>
          <p:nvPr/>
        </p:nvSpPr>
        <p:spPr>
          <a:xfrm>
            <a:off x="514350" y="2571750"/>
            <a:ext cx="36462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B2C30"/>
                </a:solidFill>
                <a:latin typeface="Roboto"/>
                <a:ea typeface="Roboto"/>
                <a:cs typeface="Roboto"/>
                <a:sym typeface="Roboto"/>
              </a:rPr>
              <a:t>Supervised</a:t>
            </a:r>
            <a:r>
              <a:rPr b="1" lang="en">
                <a:solidFill>
                  <a:srgbClr val="2B2C30"/>
                </a:solidFill>
                <a:latin typeface="Roboto"/>
                <a:ea typeface="Roboto"/>
                <a:cs typeface="Roboto"/>
                <a:sym typeface="Roboto"/>
              </a:rPr>
              <a:t> By: </a:t>
            </a:r>
            <a:endParaRPr b="1">
              <a:solidFill>
                <a:srgbClr val="2B2C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C30"/>
                </a:solidFill>
                <a:latin typeface="Roboto"/>
                <a:ea typeface="Roboto"/>
                <a:cs typeface="Roboto"/>
                <a:sym typeface="Roboto"/>
              </a:rPr>
              <a:t>Safin Ahmmed</a:t>
            </a:r>
            <a:endParaRPr>
              <a:solidFill>
                <a:srgbClr val="2B2C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C30"/>
                </a:solidFill>
                <a:latin typeface="Roboto"/>
                <a:ea typeface="Roboto"/>
                <a:cs typeface="Roboto"/>
                <a:sym typeface="Roboto"/>
              </a:rPr>
              <a:t>Lecturer</a:t>
            </a:r>
            <a:endParaRPr>
              <a:solidFill>
                <a:srgbClr val="2B2C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C30"/>
                </a:solidFill>
                <a:latin typeface="Roboto"/>
                <a:ea typeface="Roboto"/>
                <a:cs typeface="Roboto"/>
                <a:sym typeface="Roboto"/>
              </a:rPr>
              <a:t>Dept. of Computer Science and Engineering</a:t>
            </a:r>
            <a:endParaRPr>
              <a:solidFill>
                <a:srgbClr val="2B2C3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5570225" y="2500175"/>
            <a:ext cx="2026800" cy="16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B2C30"/>
                </a:solidFill>
                <a:latin typeface="Roboto"/>
                <a:ea typeface="Roboto"/>
                <a:cs typeface="Roboto"/>
                <a:sym typeface="Roboto"/>
              </a:rPr>
              <a:t>Submitted By: </a:t>
            </a:r>
            <a:endParaRPr b="1">
              <a:solidFill>
                <a:srgbClr val="2B2C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C30"/>
                </a:solidFill>
                <a:latin typeface="Roboto"/>
                <a:ea typeface="Roboto"/>
                <a:cs typeface="Roboto"/>
                <a:sym typeface="Roboto"/>
              </a:rPr>
              <a:t>1. Shureed Shazzad</a:t>
            </a:r>
            <a:endParaRPr>
              <a:solidFill>
                <a:srgbClr val="2B2C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C30"/>
                </a:solidFill>
                <a:latin typeface="Roboto"/>
                <a:ea typeface="Roboto"/>
                <a:cs typeface="Roboto"/>
                <a:sym typeface="Roboto"/>
              </a:rPr>
              <a:t>     Roll: 1907100</a:t>
            </a:r>
            <a:endParaRPr>
              <a:solidFill>
                <a:srgbClr val="2B2C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C30"/>
                </a:solidFill>
                <a:latin typeface="Roboto"/>
                <a:ea typeface="Roboto"/>
                <a:cs typeface="Roboto"/>
                <a:sym typeface="Roboto"/>
              </a:rPr>
              <a:t>2. Sk. Azraf Sami</a:t>
            </a:r>
            <a:endParaRPr>
              <a:solidFill>
                <a:srgbClr val="2B2C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B2C30"/>
                </a:solidFill>
                <a:latin typeface="Roboto"/>
                <a:ea typeface="Roboto"/>
                <a:cs typeface="Roboto"/>
                <a:sym typeface="Roboto"/>
              </a:rPr>
              <a:t>     Roll: 1907115</a:t>
            </a:r>
            <a:endParaRPr>
              <a:solidFill>
                <a:srgbClr val="2B2C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B2C3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/>
        </p:nvSpPr>
        <p:spPr>
          <a:xfrm>
            <a:off x="503435" y="47148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Inspiration for Blood Donation</a:t>
            </a:r>
            <a:endParaRPr sz="700"/>
          </a:p>
        </p:txBody>
      </p:sp>
      <p:cxnSp>
        <p:nvCxnSpPr>
          <p:cNvPr id="135" name="Google Shape;135;p22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750" y="1016000"/>
            <a:ext cx="2538224" cy="404082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4758125" y="1057600"/>
            <a:ext cx="1227300" cy="357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 Page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4696775" y="3503200"/>
            <a:ext cx="2771700" cy="399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Importance of blood donation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4696775" y="4133375"/>
            <a:ext cx="2771700" cy="399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Blood donation criteria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4758125" y="1633150"/>
            <a:ext cx="2598000" cy="165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Navbar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Blood Request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Donor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Kuet Medical Center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Us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Profile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1" name="Google Shape;141;p22"/>
          <p:cNvCxnSpPr/>
          <p:nvPr/>
        </p:nvCxnSpPr>
        <p:spPr>
          <a:xfrm>
            <a:off x="3868300" y="1088275"/>
            <a:ext cx="910200" cy="8286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22"/>
          <p:cNvCxnSpPr>
            <a:stCxn id="136" idx="3"/>
            <a:endCxn id="138" idx="1"/>
          </p:cNvCxnSpPr>
          <p:nvPr/>
        </p:nvCxnSpPr>
        <p:spPr>
          <a:xfrm>
            <a:off x="3898974" y="3036413"/>
            <a:ext cx="797700" cy="6663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22"/>
          <p:cNvCxnSpPr>
            <a:endCxn id="139" idx="1"/>
          </p:cNvCxnSpPr>
          <p:nvPr/>
        </p:nvCxnSpPr>
        <p:spPr>
          <a:xfrm>
            <a:off x="3909275" y="4177175"/>
            <a:ext cx="787500" cy="1557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/>
        </p:nvSpPr>
        <p:spPr>
          <a:xfrm>
            <a:off x="503435" y="47148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About DREAM</a:t>
            </a:r>
            <a:endParaRPr sz="700"/>
          </a:p>
        </p:txBody>
      </p:sp>
      <p:cxnSp>
        <p:nvCxnSpPr>
          <p:cNvPr id="150" name="Google Shape;150;p23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5775950" y="1562100"/>
            <a:ext cx="2415600" cy="586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About Us Page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75" y="1016060"/>
            <a:ext cx="5227300" cy="3687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/>
        </p:nvSpPr>
        <p:spPr>
          <a:xfrm>
            <a:off x="503435" y="47148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Login </a:t>
            </a:r>
            <a:endParaRPr sz="700"/>
          </a:p>
        </p:txBody>
      </p:sp>
      <p:cxnSp>
        <p:nvCxnSpPr>
          <p:cNvPr id="159" name="Google Shape;159;p24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925" y="1059660"/>
            <a:ext cx="6325756" cy="393906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7071350" y="1356350"/>
            <a:ext cx="1691700" cy="594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can login to his account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/>
        </p:nvSpPr>
        <p:spPr>
          <a:xfrm>
            <a:off x="514360" y="42578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Registration</a:t>
            </a:r>
            <a:endParaRPr sz="700"/>
          </a:p>
        </p:txBody>
      </p:sp>
      <p:cxnSp>
        <p:nvCxnSpPr>
          <p:cNvPr id="168" name="Google Shape;168;p25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00" y="1016060"/>
            <a:ext cx="4294206" cy="393906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5307450" y="1371600"/>
            <a:ext cx="2960400" cy="248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These information are needed: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Department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Batch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Email (academic mail)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Mobile Number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Blood Group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Frequency of blood donation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 of last blood donation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District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Password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/>
        </p:nvSpPr>
        <p:spPr>
          <a:xfrm>
            <a:off x="503435" y="47148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Registration (contd…)</a:t>
            </a:r>
            <a:endParaRPr sz="700"/>
          </a:p>
        </p:txBody>
      </p:sp>
      <p:cxnSp>
        <p:nvCxnSpPr>
          <p:cNvPr id="177" name="Google Shape;177;p26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6606550" y="1630600"/>
            <a:ext cx="2414700" cy="62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“Telegram Group” invitation link. 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388725"/>
            <a:ext cx="6096000" cy="1695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26"/>
          <p:cNvCxnSpPr>
            <a:endCxn id="179" idx="1"/>
          </p:cNvCxnSpPr>
          <p:nvPr/>
        </p:nvCxnSpPr>
        <p:spPr>
          <a:xfrm flipH="1" rot="10800000">
            <a:off x="5196850" y="1943050"/>
            <a:ext cx="1409700" cy="6096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/>
        </p:nvSpPr>
        <p:spPr>
          <a:xfrm>
            <a:off x="503425" y="471498"/>
            <a:ext cx="81153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Blood Request System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187" name="Google Shape;187;p27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" name="Google Shape;188;p27"/>
          <p:cNvSpPr txBox="1"/>
          <p:nvPr/>
        </p:nvSpPr>
        <p:spPr>
          <a:xfrm>
            <a:off x="5515050" y="1246550"/>
            <a:ext cx="3210000" cy="65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with account or without account can create a blood request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5515050" y="2245650"/>
            <a:ext cx="3103800" cy="217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Needed Information: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Patient Problem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Blood Group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Amount of Blood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Last Date of Donation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Address Info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425" y="1082048"/>
            <a:ext cx="4514398" cy="3665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/>
        </p:nvSpPr>
        <p:spPr>
          <a:xfrm>
            <a:off x="503425" y="47149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Blood Request System (contd…)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197" name="Google Shape;197;p28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p28"/>
          <p:cNvSpPr txBox="1"/>
          <p:nvPr/>
        </p:nvSpPr>
        <p:spPr>
          <a:xfrm>
            <a:off x="5720800" y="1060800"/>
            <a:ext cx="3210000" cy="65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Telegram Group of Blood Donors 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5917350" y="2455325"/>
            <a:ext cx="2960400" cy="752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blood request notifications are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sent by a “Dream” - the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Telegram bot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75" y="975835"/>
            <a:ext cx="2257217" cy="3939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1325" y="1060800"/>
            <a:ext cx="2526025" cy="10237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28"/>
          <p:cNvCxnSpPr>
            <a:stCxn id="202" idx="3"/>
            <a:endCxn id="198" idx="1"/>
          </p:cNvCxnSpPr>
          <p:nvPr/>
        </p:nvCxnSpPr>
        <p:spPr>
          <a:xfrm flipH="1" rot="10800000">
            <a:off x="5387350" y="1386952"/>
            <a:ext cx="333300" cy="1857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4" name="Google Shape;204;p28"/>
          <p:cNvPicPr preferRelativeResize="0"/>
          <p:nvPr/>
        </p:nvPicPr>
        <p:blipFill rotWithShape="1">
          <a:blip r:embed="rId5">
            <a:alphaModFix/>
          </a:blip>
          <a:srcRect b="52861" l="0" r="0" t="0"/>
          <a:stretch/>
        </p:blipFill>
        <p:spPr>
          <a:xfrm>
            <a:off x="2912425" y="2381303"/>
            <a:ext cx="2579650" cy="102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28"/>
          <p:cNvCxnSpPr>
            <a:stCxn id="204" idx="3"/>
            <a:endCxn id="199" idx="1"/>
          </p:cNvCxnSpPr>
          <p:nvPr/>
        </p:nvCxnSpPr>
        <p:spPr>
          <a:xfrm flipH="1" rot="10800000">
            <a:off x="5492075" y="2831652"/>
            <a:ext cx="425400" cy="615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28"/>
          <p:cNvSpPr txBox="1"/>
          <p:nvPr/>
        </p:nvSpPr>
        <p:spPr>
          <a:xfrm>
            <a:off x="5773900" y="3559275"/>
            <a:ext cx="3103800" cy="119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joining this group, donors will be notified about the needed blood via a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device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without the need to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stay on the website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 go through a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login process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" name="Google Shape;207;p28"/>
          <p:cNvCxnSpPr>
            <a:endCxn id="206" idx="1"/>
          </p:cNvCxnSpPr>
          <p:nvPr/>
        </p:nvCxnSpPr>
        <p:spPr>
          <a:xfrm>
            <a:off x="2621200" y="4015725"/>
            <a:ext cx="3152700" cy="1413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/>
        </p:nvSpPr>
        <p:spPr>
          <a:xfrm>
            <a:off x="503425" y="47149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Search Donors 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213" name="Google Shape;213;p29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" name="Google Shape;214;p29"/>
          <p:cNvSpPr txBox="1"/>
          <p:nvPr/>
        </p:nvSpPr>
        <p:spPr>
          <a:xfrm>
            <a:off x="5956050" y="1076950"/>
            <a:ext cx="2516400" cy="46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 Donors by blood group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5929800" y="1671750"/>
            <a:ext cx="3051300" cy="537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Status ‘’❌️” means donors is not available. 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5903550" y="2353842"/>
            <a:ext cx="3103800" cy="161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Status ‘’</a:t>
            </a:r>
            <a:r>
              <a:rPr lang="en" sz="1200">
                <a:solidFill>
                  <a:srgbClr val="212529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✔️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means donors is available.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the last blood donation date, the donor status will be unavailable automatically for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four months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After four months, the donor status will be available.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75" y="1016060"/>
            <a:ext cx="5415998" cy="390685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5903550" y="4116550"/>
            <a:ext cx="2516400" cy="806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clicking on a “send request” button , email notification will send to a donor. 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29"/>
          <p:cNvCxnSpPr>
            <a:endCxn id="214" idx="1"/>
          </p:cNvCxnSpPr>
          <p:nvPr/>
        </p:nvCxnSpPr>
        <p:spPr>
          <a:xfrm flipH="1" rot="10800000">
            <a:off x="4739550" y="1308550"/>
            <a:ext cx="1216500" cy="4974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29"/>
          <p:cNvCxnSpPr>
            <a:endCxn id="215" idx="1"/>
          </p:cNvCxnSpPr>
          <p:nvPr/>
        </p:nvCxnSpPr>
        <p:spPr>
          <a:xfrm flipH="1" rot="10800000">
            <a:off x="1181100" y="1940700"/>
            <a:ext cx="4748700" cy="10767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29"/>
          <p:cNvCxnSpPr>
            <a:endCxn id="217" idx="1"/>
          </p:cNvCxnSpPr>
          <p:nvPr/>
        </p:nvCxnSpPr>
        <p:spPr>
          <a:xfrm>
            <a:off x="2583150" y="3009792"/>
            <a:ext cx="3320400" cy="1533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29"/>
          <p:cNvCxnSpPr>
            <a:endCxn id="219" idx="1"/>
          </p:cNvCxnSpPr>
          <p:nvPr/>
        </p:nvCxnSpPr>
        <p:spPr>
          <a:xfrm>
            <a:off x="2979450" y="3162250"/>
            <a:ext cx="2924100" cy="13575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/>
        </p:nvSpPr>
        <p:spPr>
          <a:xfrm>
            <a:off x="503425" y="47149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Email Notification to Donor 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229" name="Google Shape;229;p30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0" name="Google Shape;23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5751050" y="2799344"/>
            <a:ext cx="3103800" cy="58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Detail information of patient who needs blood immediately.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25" y="1016060"/>
            <a:ext cx="5093863" cy="393906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/>
        </p:nvSpPr>
        <p:spPr>
          <a:xfrm>
            <a:off x="906775" y="3124200"/>
            <a:ext cx="3909000" cy="11583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5751050" y="1778250"/>
            <a:ext cx="1465200" cy="36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 of Donor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5" name="Google Shape;235;p30"/>
          <p:cNvCxnSpPr>
            <a:endCxn id="234" idx="1"/>
          </p:cNvCxnSpPr>
          <p:nvPr/>
        </p:nvCxnSpPr>
        <p:spPr>
          <a:xfrm flipH="1" rot="10800000">
            <a:off x="1569650" y="1959750"/>
            <a:ext cx="4181400" cy="594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30"/>
          <p:cNvCxnSpPr/>
          <p:nvPr/>
        </p:nvCxnSpPr>
        <p:spPr>
          <a:xfrm flipH="1" rot="10800000">
            <a:off x="4815775" y="3079275"/>
            <a:ext cx="935400" cy="6120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/>
        </p:nvSpPr>
        <p:spPr>
          <a:xfrm>
            <a:off x="503425" y="47149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Web Notification to Donors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242" name="Google Shape;242;p31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3" name="Google Shape;243;p31"/>
          <p:cNvSpPr txBox="1"/>
          <p:nvPr>
            <p:ph idx="12" type="sldNum"/>
          </p:nvPr>
        </p:nvSpPr>
        <p:spPr>
          <a:xfrm>
            <a:off x="8320058" y="444982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44" name="Google Shape;2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75" y="977960"/>
            <a:ext cx="6154788" cy="393906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1"/>
          <p:cNvSpPr txBox="1"/>
          <p:nvPr/>
        </p:nvSpPr>
        <p:spPr>
          <a:xfrm>
            <a:off x="5798800" y="1016050"/>
            <a:ext cx="251400" cy="2058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6743700" y="1051538"/>
            <a:ext cx="1905000" cy="79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Clicking on bell icon, donor can see all notification.</a:t>
            </a: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6743700" y="1962050"/>
            <a:ext cx="1905000" cy="79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this button, donor can see notification details.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6743700" y="2872596"/>
            <a:ext cx="1905000" cy="55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Donor can delete this notification.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9" name="Google Shape;249;p31"/>
          <p:cNvCxnSpPr>
            <a:stCxn id="245" idx="3"/>
            <a:endCxn id="246" idx="1"/>
          </p:cNvCxnSpPr>
          <p:nvPr/>
        </p:nvCxnSpPr>
        <p:spPr>
          <a:xfrm>
            <a:off x="6050200" y="1118950"/>
            <a:ext cx="693600" cy="328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31"/>
          <p:cNvCxnSpPr/>
          <p:nvPr/>
        </p:nvCxnSpPr>
        <p:spPr>
          <a:xfrm flipH="1" rot="10800000">
            <a:off x="1813550" y="2011750"/>
            <a:ext cx="4907400" cy="8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2514650" y="2872596"/>
            <a:ext cx="4206300" cy="3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31"/>
          <p:cNvSpPr txBox="1"/>
          <p:nvPr/>
        </p:nvSpPr>
        <p:spPr>
          <a:xfrm>
            <a:off x="6743700" y="3584992"/>
            <a:ext cx="1905000" cy="103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After 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deadline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for donation, blood request will be deleted automatically</a:t>
            </a:r>
            <a:endParaRPr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503435" y="47148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Contents of Presentation </a:t>
            </a:r>
            <a:endParaRPr sz="700"/>
          </a:p>
        </p:txBody>
      </p:sp>
      <p:cxnSp>
        <p:nvCxnSpPr>
          <p:cNvPr id="70" name="Google Shape;70;p14"/>
          <p:cNvCxnSpPr/>
          <p:nvPr/>
        </p:nvCxnSpPr>
        <p:spPr>
          <a:xfrm flipH="1" rot="10800000">
            <a:off x="514347" y="880381"/>
            <a:ext cx="8115297" cy="19255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4"/>
          <p:cNvSpPr txBox="1"/>
          <p:nvPr/>
        </p:nvSpPr>
        <p:spPr>
          <a:xfrm>
            <a:off x="514350" y="1061150"/>
            <a:ext cx="5596800" cy="3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C30"/>
              </a:buClr>
              <a:buSzPts val="1400"/>
              <a:buFont typeface="Public Sans"/>
              <a:buChar char="❏"/>
            </a:pPr>
            <a:r>
              <a:rPr lang="en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Introduction</a:t>
            </a:r>
            <a:endParaRPr sz="700"/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C30"/>
              </a:buClr>
              <a:buSzPts val="1400"/>
              <a:buFont typeface="Public Sans"/>
              <a:buChar char="❏"/>
            </a:pPr>
            <a:r>
              <a:rPr lang="en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Methodology </a:t>
            </a:r>
            <a:endParaRPr sz="700"/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C30"/>
              </a:buClr>
              <a:buSzPts val="1400"/>
              <a:buFont typeface="Public Sans"/>
              <a:buChar char="❏"/>
            </a:pPr>
            <a:r>
              <a:rPr lang="en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Data Flow Diagram</a:t>
            </a:r>
            <a:endParaRPr sz="700"/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C30"/>
              </a:buClr>
              <a:buSzPts val="1400"/>
              <a:buFont typeface="Public Sans"/>
              <a:buChar char="❏"/>
            </a:pPr>
            <a:r>
              <a:rPr lang="en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Database Schema </a:t>
            </a:r>
            <a:r>
              <a:rPr b="0" i="0" lang="en" sz="1400" u="none" cap="none" strike="noStrike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endParaRPr sz="700"/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C30"/>
              </a:buClr>
              <a:buSzPts val="1400"/>
              <a:buFont typeface="Public Sans"/>
              <a:buChar char="❏"/>
            </a:pPr>
            <a:r>
              <a:rPr lang="en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Using Tech Stack </a:t>
            </a:r>
            <a:endParaRPr sz="700"/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C30"/>
              </a:buClr>
              <a:buSzPts val="1400"/>
              <a:buFont typeface="Public Sans"/>
              <a:buChar char="❏"/>
            </a:pPr>
            <a:r>
              <a:rPr lang="en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Why MERN? </a:t>
            </a:r>
            <a:endParaRPr sz="700"/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C30"/>
              </a:buClr>
              <a:buSzPts val="1400"/>
              <a:buFont typeface="Public Sans"/>
              <a:buChar char="❏"/>
            </a:pPr>
            <a:r>
              <a:rPr lang="en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Features </a:t>
            </a:r>
            <a:endParaRPr sz="700"/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C30"/>
              </a:buClr>
              <a:buSzPts val="1400"/>
              <a:buFont typeface="Public Sans"/>
              <a:buChar char="❏"/>
            </a:pPr>
            <a:r>
              <a:rPr lang="en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Financial Analysis and Budget</a:t>
            </a:r>
            <a:endParaRPr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C30"/>
              </a:buClr>
              <a:buSzPts val="1400"/>
              <a:buFont typeface="Public Sans"/>
              <a:buChar char="❏"/>
            </a:pPr>
            <a:r>
              <a:rPr lang="en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Future Plan </a:t>
            </a:r>
            <a:endParaRPr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C30"/>
              </a:buClr>
              <a:buSzPts val="1400"/>
              <a:buFont typeface="Public Sans"/>
              <a:buChar char="❏"/>
            </a:pPr>
            <a:r>
              <a:rPr lang="en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Conclusion</a:t>
            </a:r>
            <a:endParaRPr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C30"/>
              </a:buClr>
              <a:buSzPts val="1400"/>
              <a:buFont typeface="Public Sans"/>
              <a:buChar char="❏"/>
            </a:pPr>
            <a:r>
              <a:rPr lang="en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References </a:t>
            </a:r>
            <a:endParaRPr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457200" marR="0" rtl="0" algn="l">
              <a:lnSpc>
                <a:spcPct val="187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107950" lvl="1" marL="304800" marR="0" rtl="0" algn="l">
              <a:lnSpc>
                <a:spcPct val="187031"/>
              </a:lnSpc>
              <a:spcBef>
                <a:spcPts val="0"/>
              </a:spcBef>
              <a:spcAft>
                <a:spcPts val="0"/>
              </a:spcAft>
              <a:buClr>
                <a:srgbClr val="2B2C30"/>
              </a:buClr>
              <a:buSzPts val="700"/>
              <a:buFont typeface="Public Sans"/>
              <a:buChar char="•"/>
            </a:pPr>
            <a:r>
              <a:t/>
            </a:r>
            <a:endParaRPr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/>
        </p:nvSpPr>
        <p:spPr>
          <a:xfrm>
            <a:off x="503425" y="47149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Web Notification to Donor (contd…)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258" name="Google Shape;258;p32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" name="Google Shape;25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75" y="1016060"/>
            <a:ext cx="6154788" cy="393906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 txBox="1"/>
          <p:nvPr/>
        </p:nvSpPr>
        <p:spPr>
          <a:xfrm>
            <a:off x="7063750" y="1859275"/>
            <a:ext cx="1775400" cy="194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After clicking the 'Show Details' button, a popup screen will appear. Here, the donor can accept the request. Upon confirmation, a 'Blood Request Accepted!' </a:t>
            </a:r>
            <a:r>
              <a:rPr b="1"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email</a:t>
            </a: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will be sent to the patient who requested blood.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262" name="Google Shape;262;p32"/>
          <p:cNvCxnSpPr>
            <a:endCxn id="261" idx="1"/>
          </p:cNvCxnSpPr>
          <p:nvPr/>
        </p:nvCxnSpPr>
        <p:spPr>
          <a:xfrm flipH="1" rot="10800000">
            <a:off x="3581350" y="2830825"/>
            <a:ext cx="3482400" cy="3999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/>
        </p:nvSpPr>
        <p:spPr>
          <a:xfrm>
            <a:off x="503425" y="47149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“Blood Request Accepted” Mail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268" name="Google Shape;268;p33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9" name="Google Shape;26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5751050" y="2421569"/>
            <a:ext cx="3103800" cy="58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Detail information of donor who accepts blood donation request.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5751050" y="1778250"/>
            <a:ext cx="1465200" cy="36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 of Patient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50" y="1257300"/>
            <a:ext cx="5183103" cy="25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 txBox="1"/>
          <p:nvPr/>
        </p:nvSpPr>
        <p:spPr>
          <a:xfrm>
            <a:off x="784850" y="2415525"/>
            <a:ext cx="1394400" cy="5841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274" name="Google Shape;274;p33"/>
          <p:cNvCxnSpPr>
            <a:endCxn id="271" idx="1"/>
          </p:cNvCxnSpPr>
          <p:nvPr/>
        </p:nvCxnSpPr>
        <p:spPr>
          <a:xfrm flipH="1" rot="10800000">
            <a:off x="1310750" y="1959750"/>
            <a:ext cx="4440300" cy="291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33"/>
          <p:cNvCxnSpPr>
            <a:stCxn id="273" idx="3"/>
            <a:endCxn id="270" idx="1"/>
          </p:cNvCxnSpPr>
          <p:nvPr/>
        </p:nvCxnSpPr>
        <p:spPr>
          <a:xfrm>
            <a:off x="2179250" y="2707575"/>
            <a:ext cx="3571800" cy="60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/>
        </p:nvSpPr>
        <p:spPr>
          <a:xfrm>
            <a:off x="503425" y="471498"/>
            <a:ext cx="81153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Event and News Notifications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281" name="Google Shape;281;p34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00" y="1173500"/>
            <a:ext cx="6405902" cy="36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 txBox="1"/>
          <p:nvPr/>
        </p:nvSpPr>
        <p:spPr>
          <a:xfrm>
            <a:off x="7059500" y="2008825"/>
            <a:ext cx="1851300" cy="838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can see Events/News of this club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4"/>
          <p:cNvSpPr txBox="1"/>
          <p:nvPr/>
        </p:nvSpPr>
        <p:spPr>
          <a:xfrm>
            <a:off x="7085000" y="3287350"/>
            <a:ext cx="1800300" cy="1084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Details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button to see detail information of event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5" name="Google Shape;285;p34"/>
          <p:cNvCxnSpPr>
            <a:endCxn id="284" idx="1"/>
          </p:cNvCxnSpPr>
          <p:nvPr/>
        </p:nvCxnSpPr>
        <p:spPr>
          <a:xfrm>
            <a:off x="3152300" y="2581450"/>
            <a:ext cx="3932700" cy="12480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" name="Google Shape;28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/>
        </p:nvSpPr>
        <p:spPr>
          <a:xfrm>
            <a:off x="503425" y="471498"/>
            <a:ext cx="81153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Event and News Notifications (contd…)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292" name="Google Shape;292;p35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3" name="Google Shape;2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50" y="1059948"/>
            <a:ext cx="6216595" cy="3665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 txBox="1"/>
          <p:nvPr/>
        </p:nvSpPr>
        <p:spPr>
          <a:xfrm>
            <a:off x="6977675" y="1855400"/>
            <a:ext cx="2025300" cy="130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clicking “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Details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button, user will be redirected to page to see detail information of events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/>
          <p:nvPr/>
        </p:nvSpPr>
        <p:spPr>
          <a:xfrm>
            <a:off x="503425" y="471498"/>
            <a:ext cx="81153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Manage </a:t>
            </a: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Event and News Notifications (contd…)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301" name="Google Shape;301;p36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2" name="Google Shape;302;p36"/>
          <p:cNvSpPr txBox="1"/>
          <p:nvPr/>
        </p:nvSpPr>
        <p:spPr>
          <a:xfrm>
            <a:off x="6593425" y="1295200"/>
            <a:ext cx="2025300" cy="65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Controlled by 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 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Panel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50" y="1295200"/>
            <a:ext cx="6088824" cy="355540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6"/>
          <p:cNvSpPr txBox="1"/>
          <p:nvPr/>
        </p:nvSpPr>
        <p:spPr>
          <a:xfrm>
            <a:off x="6593425" y="2245650"/>
            <a:ext cx="2025300" cy="65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 can create any event post 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6"/>
          <p:cNvSpPr txBox="1"/>
          <p:nvPr/>
        </p:nvSpPr>
        <p:spPr>
          <a:xfrm>
            <a:off x="6593425" y="3379700"/>
            <a:ext cx="2025300" cy="65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 can delete event post 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6" name="Google Shape;306;p36"/>
          <p:cNvCxnSpPr>
            <a:endCxn id="304" idx="1"/>
          </p:cNvCxnSpPr>
          <p:nvPr/>
        </p:nvCxnSpPr>
        <p:spPr>
          <a:xfrm>
            <a:off x="5351425" y="1742850"/>
            <a:ext cx="1242000" cy="8289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36"/>
          <p:cNvCxnSpPr>
            <a:endCxn id="305" idx="1"/>
          </p:cNvCxnSpPr>
          <p:nvPr/>
        </p:nvCxnSpPr>
        <p:spPr>
          <a:xfrm>
            <a:off x="3796825" y="2653100"/>
            <a:ext cx="2796600" cy="10527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" name="Google Shape;30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/>
          <p:nvPr/>
        </p:nvSpPr>
        <p:spPr>
          <a:xfrm>
            <a:off x="503425" y="471498"/>
            <a:ext cx="81153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Manage Event and News Notifications (contd…)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314" name="Google Shape;314;p37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5" name="Google Shape;315;p37"/>
          <p:cNvSpPr txBox="1"/>
          <p:nvPr/>
        </p:nvSpPr>
        <p:spPr>
          <a:xfrm>
            <a:off x="5515050" y="1246538"/>
            <a:ext cx="2025300" cy="65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Controlled by 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 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Panel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7"/>
          <p:cNvSpPr txBox="1"/>
          <p:nvPr/>
        </p:nvSpPr>
        <p:spPr>
          <a:xfrm>
            <a:off x="5515050" y="2245650"/>
            <a:ext cx="3103800" cy="141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 can create any event post by giving detailed information like heading, description, starting date, ending date and also can upload an image. 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050" y="1118048"/>
            <a:ext cx="4226539" cy="3665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37"/>
          <p:cNvCxnSpPr>
            <a:endCxn id="316" idx="1"/>
          </p:cNvCxnSpPr>
          <p:nvPr/>
        </p:nvCxnSpPr>
        <p:spPr>
          <a:xfrm flipH="1" rot="10800000">
            <a:off x="2549850" y="2950650"/>
            <a:ext cx="2965200" cy="328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/>
        </p:nvSpPr>
        <p:spPr>
          <a:xfrm>
            <a:off x="503425" y="47149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Kuet Medical Center 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325" name="Google Shape;325;p38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6" name="Google Shape;326;p38"/>
          <p:cNvSpPr txBox="1"/>
          <p:nvPr/>
        </p:nvSpPr>
        <p:spPr>
          <a:xfrm>
            <a:off x="5845600" y="2346425"/>
            <a:ext cx="2960400" cy="55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map location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Kuet Medical Center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8" name="Google Shape;328;p38"/>
          <p:cNvSpPr txBox="1"/>
          <p:nvPr/>
        </p:nvSpPr>
        <p:spPr>
          <a:xfrm>
            <a:off x="5845600" y="1179600"/>
            <a:ext cx="2960400" cy="841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Information of Kuet Medical Center like number of beds, doctors, nurses, opening hours 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75" y="1179600"/>
            <a:ext cx="5460381" cy="312569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8"/>
          <p:cNvSpPr txBox="1"/>
          <p:nvPr/>
        </p:nvSpPr>
        <p:spPr>
          <a:xfrm>
            <a:off x="5845600" y="3334275"/>
            <a:ext cx="3039300" cy="55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Schedule a doctor appointment at Kuet Medical Center.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1" name="Google Shape;331;p38"/>
          <p:cNvCxnSpPr>
            <a:endCxn id="328" idx="1"/>
          </p:cNvCxnSpPr>
          <p:nvPr/>
        </p:nvCxnSpPr>
        <p:spPr>
          <a:xfrm flipH="1" rot="10800000">
            <a:off x="4328200" y="1600350"/>
            <a:ext cx="1517400" cy="2286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" name="Google Shape;332;p38"/>
          <p:cNvCxnSpPr>
            <a:endCxn id="326" idx="1"/>
          </p:cNvCxnSpPr>
          <p:nvPr/>
        </p:nvCxnSpPr>
        <p:spPr>
          <a:xfrm>
            <a:off x="3406000" y="2263175"/>
            <a:ext cx="2439600" cy="3606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p38"/>
          <p:cNvCxnSpPr>
            <a:endCxn id="330" idx="1"/>
          </p:cNvCxnSpPr>
          <p:nvPr/>
        </p:nvCxnSpPr>
        <p:spPr>
          <a:xfrm>
            <a:off x="4480600" y="2796525"/>
            <a:ext cx="1365000" cy="8151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/>
          <p:nvPr/>
        </p:nvSpPr>
        <p:spPr>
          <a:xfrm>
            <a:off x="503425" y="47149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All Doctors</a:t>
            </a: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339" name="Google Shape;339;p39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0" name="Google Shape;34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41" name="Google Shape;341;p39"/>
          <p:cNvSpPr txBox="1"/>
          <p:nvPr/>
        </p:nvSpPr>
        <p:spPr>
          <a:xfrm>
            <a:off x="5845600" y="1179600"/>
            <a:ext cx="2960400" cy="59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can see all doctor profile from this page 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50" y="960585"/>
            <a:ext cx="5491535" cy="3939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 txBox="1"/>
          <p:nvPr/>
        </p:nvSpPr>
        <p:spPr>
          <a:xfrm>
            <a:off x="503425" y="47149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All Doctors (contd…)</a:t>
            </a: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348" name="Google Shape;348;p40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9" name="Google Shape;349;p40"/>
          <p:cNvSpPr txBox="1"/>
          <p:nvPr/>
        </p:nvSpPr>
        <p:spPr>
          <a:xfrm>
            <a:off x="5914175" y="3199875"/>
            <a:ext cx="2960400" cy="55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Clicking “Show Info” button, user can see more details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51" name="Google Shape;351;p40"/>
          <p:cNvSpPr txBox="1"/>
          <p:nvPr/>
        </p:nvSpPr>
        <p:spPr>
          <a:xfrm>
            <a:off x="5914175" y="1680125"/>
            <a:ext cx="2960400" cy="60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can filter doctor profile by speciality.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" name="Google Shape;3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50" y="1455885"/>
            <a:ext cx="5540801" cy="31118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p40"/>
          <p:cNvCxnSpPr>
            <a:endCxn id="351" idx="1"/>
          </p:cNvCxnSpPr>
          <p:nvPr/>
        </p:nvCxnSpPr>
        <p:spPr>
          <a:xfrm flipH="1" rot="10800000">
            <a:off x="4785275" y="1981925"/>
            <a:ext cx="1128900" cy="1899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40"/>
          <p:cNvCxnSpPr>
            <a:endCxn id="349" idx="1"/>
          </p:cNvCxnSpPr>
          <p:nvPr/>
        </p:nvCxnSpPr>
        <p:spPr>
          <a:xfrm>
            <a:off x="1318175" y="2857425"/>
            <a:ext cx="4596000" cy="619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 txBox="1"/>
          <p:nvPr/>
        </p:nvSpPr>
        <p:spPr>
          <a:xfrm>
            <a:off x="503425" y="47149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All Doctors (contd…)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360" name="Google Shape;360;p41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1" name="Google Shape;361;p41"/>
          <p:cNvSpPr txBox="1"/>
          <p:nvPr/>
        </p:nvSpPr>
        <p:spPr>
          <a:xfrm>
            <a:off x="5845600" y="2346425"/>
            <a:ext cx="2960400" cy="841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clicking on “Create an appointment” button, user can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schedule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a doctor appointment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63" name="Google Shape;363;p41"/>
          <p:cNvSpPr txBox="1"/>
          <p:nvPr/>
        </p:nvSpPr>
        <p:spPr>
          <a:xfrm>
            <a:off x="5845600" y="1179600"/>
            <a:ext cx="2960400" cy="841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clicking on “Show info” button, popup of doctor’s details will be appeared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2035"/>
            <a:ext cx="5491535" cy="39390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" name="Google Shape;365;p41"/>
          <p:cNvCxnSpPr>
            <a:endCxn id="363" idx="1"/>
          </p:cNvCxnSpPr>
          <p:nvPr/>
        </p:nvCxnSpPr>
        <p:spPr>
          <a:xfrm flipH="1" rot="10800000">
            <a:off x="4107100" y="1600350"/>
            <a:ext cx="1738500" cy="5256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41"/>
          <p:cNvCxnSpPr>
            <a:endCxn id="361" idx="1"/>
          </p:cNvCxnSpPr>
          <p:nvPr/>
        </p:nvCxnSpPr>
        <p:spPr>
          <a:xfrm flipH="1" rot="10800000">
            <a:off x="3307000" y="2767175"/>
            <a:ext cx="2538600" cy="2124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/>
        </p:nvSpPr>
        <p:spPr>
          <a:xfrm>
            <a:off x="503435" y="47148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Introduction </a:t>
            </a:r>
            <a:endParaRPr sz="700"/>
          </a:p>
        </p:txBody>
      </p:sp>
      <p:cxnSp>
        <p:nvCxnSpPr>
          <p:cNvPr id="78" name="Google Shape;78;p15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" name="Google Shape;79;p15"/>
          <p:cNvSpPr txBox="1"/>
          <p:nvPr/>
        </p:nvSpPr>
        <p:spPr>
          <a:xfrm>
            <a:off x="1065329" y="1510725"/>
            <a:ext cx="6991500" cy="22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7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The DREAM blood donation club at KUET </a:t>
            </a:r>
            <a:r>
              <a:rPr b="1" lang="en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lacked a website</a:t>
            </a:r>
            <a:r>
              <a:rPr lang="en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, leading to challenges in efficiently managing blood donations. To address this, we created a dedicated online platform. The manual process of reaching out to donors and sharing blood donation requests was time-consuming and logistically challenging. The new website aims to streamline and automate communication, making blood donation management more efficient for the DREAM club at KUET.</a:t>
            </a:r>
            <a:endParaRPr/>
          </a:p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/>
          <p:nvPr/>
        </p:nvSpPr>
        <p:spPr>
          <a:xfrm>
            <a:off x="503425" y="47149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Doctor Appointment Form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372" name="Google Shape;372;p42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3" name="Google Shape;373;p42"/>
          <p:cNvSpPr txBox="1"/>
          <p:nvPr/>
        </p:nvSpPr>
        <p:spPr>
          <a:xfrm>
            <a:off x="5845600" y="1771825"/>
            <a:ext cx="2960400" cy="168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Needed Information: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Number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Appointment Date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Health Problem Description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75" name="Google Shape;375;p42"/>
          <p:cNvSpPr txBox="1"/>
          <p:nvPr/>
        </p:nvSpPr>
        <p:spPr>
          <a:xfrm>
            <a:off x="5845600" y="1179600"/>
            <a:ext cx="2960400" cy="33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Doctor appointment form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2035"/>
            <a:ext cx="5540801" cy="3686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3"/>
          <p:cNvSpPr txBox="1"/>
          <p:nvPr/>
        </p:nvSpPr>
        <p:spPr>
          <a:xfrm>
            <a:off x="503425" y="47149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Appointment Management Dashboard (Admin Panel)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382" name="Google Shape;382;p43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3" name="Google Shape;383;p43"/>
          <p:cNvSpPr txBox="1"/>
          <p:nvPr/>
        </p:nvSpPr>
        <p:spPr>
          <a:xfrm>
            <a:off x="5845600" y="1927325"/>
            <a:ext cx="2960400" cy="465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 can delete doctor appointment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85" name="Google Shape;385;p43"/>
          <p:cNvSpPr txBox="1"/>
          <p:nvPr/>
        </p:nvSpPr>
        <p:spPr>
          <a:xfrm>
            <a:off x="5845600" y="1179600"/>
            <a:ext cx="2960400" cy="55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 can approve doctor appointment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43"/>
          <p:cNvSpPr txBox="1"/>
          <p:nvPr/>
        </p:nvSpPr>
        <p:spPr>
          <a:xfrm>
            <a:off x="5845600" y="2585650"/>
            <a:ext cx="3039300" cy="55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“✅️” means this doctor appointment is approved by admin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8097"/>
            <a:ext cx="5540801" cy="2791366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3"/>
          <p:cNvSpPr txBox="1"/>
          <p:nvPr/>
        </p:nvSpPr>
        <p:spPr>
          <a:xfrm>
            <a:off x="5845600" y="3294300"/>
            <a:ext cx="3039300" cy="55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❌️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means this doctor ap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ointment isn’t approved by admin yet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9" name="Google Shape;389;p43"/>
          <p:cNvCxnSpPr/>
          <p:nvPr/>
        </p:nvCxnSpPr>
        <p:spPr>
          <a:xfrm flipH="1" rot="10800000">
            <a:off x="4617700" y="1416525"/>
            <a:ext cx="1227900" cy="5166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0" name="Google Shape;390;p43"/>
          <p:cNvCxnSpPr>
            <a:endCxn id="383" idx="1"/>
          </p:cNvCxnSpPr>
          <p:nvPr/>
        </p:nvCxnSpPr>
        <p:spPr>
          <a:xfrm>
            <a:off x="4785400" y="2118275"/>
            <a:ext cx="1060200" cy="417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3"/>
          <p:cNvCxnSpPr>
            <a:endCxn id="386" idx="1"/>
          </p:cNvCxnSpPr>
          <p:nvPr/>
        </p:nvCxnSpPr>
        <p:spPr>
          <a:xfrm>
            <a:off x="3611800" y="1966000"/>
            <a:ext cx="2233800" cy="8970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3"/>
          <p:cNvCxnSpPr>
            <a:endCxn id="388" idx="1"/>
          </p:cNvCxnSpPr>
          <p:nvPr/>
        </p:nvCxnSpPr>
        <p:spPr>
          <a:xfrm>
            <a:off x="3611800" y="2278350"/>
            <a:ext cx="2233800" cy="12933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4"/>
          <p:cNvSpPr txBox="1"/>
          <p:nvPr/>
        </p:nvSpPr>
        <p:spPr>
          <a:xfrm>
            <a:off x="503425" y="47149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Appointment Approval (Admin Panel)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398" name="Google Shape;398;p44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00" name="Google Shape;400;p44"/>
          <p:cNvSpPr txBox="1"/>
          <p:nvPr/>
        </p:nvSpPr>
        <p:spPr>
          <a:xfrm>
            <a:off x="5845600" y="1179600"/>
            <a:ext cx="2960400" cy="1068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approval of doctor appointment, a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notification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sent to the patient’s email and approval button will be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disappeared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50" y="1059660"/>
            <a:ext cx="5540801" cy="31567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2" name="Google Shape;402;p44"/>
          <p:cNvCxnSpPr>
            <a:endCxn id="400" idx="1"/>
          </p:cNvCxnSpPr>
          <p:nvPr/>
        </p:nvCxnSpPr>
        <p:spPr>
          <a:xfrm flipH="1" rot="10800000">
            <a:off x="1264900" y="1713750"/>
            <a:ext cx="4580700" cy="4809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 txBox="1"/>
          <p:nvPr/>
        </p:nvSpPr>
        <p:spPr>
          <a:xfrm>
            <a:off x="503425" y="47149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Appointment Approval (Admin Panel)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408" name="Google Shape;408;p45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9" name="Google Shape;40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10" name="Google Shape;410;p45"/>
          <p:cNvSpPr txBox="1"/>
          <p:nvPr/>
        </p:nvSpPr>
        <p:spPr>
          <a:xfrm>
            <a:off x="5845600" y="1179600"/>
            <a:ext cx="2452500" cy="55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Approval button is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disappeared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50" y="1052010"/>
            <a:ext cx="5540801" cy="3156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6"/>
          <p:cNvSpPr txBox="1"/>
          <p:nvPr/>
        </p:nvSpPr>
        <p:spPr>
          <a:xfrm>
            <a:off x="503425" y="47149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Appointment Approval Email 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417" name="Google Shape;417;p46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8" name="Google Shape;41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19" name="Google Shape;419;p46"/>
          <p:cNvSpPr txBox="1"/>
          <p:nvPr/>
        </p:nvSpPr>
        <p:spPr>
          <a:xfrm>
            <a:off x="5845600" y="1179600"/>
            <a:ext cx="2452500" cy="90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Appointment approval email sent to a patient’s email after admin approval</a:t>
            </a:r>
            <a:r>
              <a:rPr b="1" lang="en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75" y="1444750"/>
            <a:ext cx="4457700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6"/>
          <p:cNvSpPr txBox="1"/>
          <p:nvPr/>
        </p:nvSpPr>
        <p:spPr>
          <a:xfrm>
            <a:off x="1272550" y="2476500"/>
            <a:ext cx="3520500" cy="7314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22" name="Google Shape;422;p46"/>
          <p:cNvSpPr txBox="1"/>
          <p:nvPr/>
        </p:nvSpPr>
        <p:spPr>
          <a:xfrm>
            <a:off x="5845600" y="2360175"/>
            <a:ext cx="2452500" cy="474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Doctor’s Information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3" name="Google Shape;423;p46"/>
          <p:cNvCxnSpPr>
            <a:stCxn id="421" idx="3"/>
            <a:endCxn id="422" idx="1"/>
          </p:cNvCxnSpPr>
          <p:nvPr/>
        </p:nvCxnSpPr>
        <p:spPr>
          <a:xfrm flipH="1" rot="10800000">
            <a:off x="4793050" y="2597400"/>
            <a:ext cx="1052700" cy="244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7"/>
          <p:cNvSpPr txBox="1"/>
          <p:nvPr/>
        </p:nvSpPr>
        <p:spPr>
          <a:xfrm>
            <a:off x="503425" y="47149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All Doctors (Admin Panel)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429" name="Google Shape;429;p47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0" name="Google Shape;430;p47"/>
          <p:cNvSpPr txBox="1"/>
          <p:nvPr/>
        </p:nvSpPr>
        <p:spPr>
          <a:xfrm>
            <a:off x="5885050" y="1902813"/>
            <a:ext cx="2960400" cy="39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 can edit doctor profile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32" name="Google Shape;432;p47"/>
          <p:cNvSpPr txBox="1"/>
          <p:nvPr/>
        </p:nvSpPr>
        <p:spPr>
          <a:xfrm>
            <a:off x="5845600" y="1179600"/>
            <a:ext cx="2960400" cy="39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 can create new doctor profile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47"/>
          <p:cNvSpPr txBox="1"/>
          <p:nvPr/>
        </p:nvSpPr>
        <p:spPr>
          <a:xfrm>
            <a:off x="5885050" y="2626025"/>
            <a:ext cx="3039300" cy="39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 can delete doctor profile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2035"/>
            <a:ext cx="5540801" cy="29051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47"/>
          <p:cNvCxnSpPr>
            <a:endCxn id="432" idx="1"/>
          </p:cNvCxnSpPr>
          <p:nvPr/>
        </p:nvCxnSpPr>
        <p:spPr>
          <a:xfrm flipH="1" rot="10800000">
            <a:off x="4792900" y="1376400"/>
            <a:ext cx="1052700" cy="1323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47"/>
          <p:cNvCxnSpPr>
            <a:endCxn id="430" idx="1"/>
          </p:cNvCxnSpPr>
          <p:nvPr/>
        </p:nvCxnSpPr>
        <p:spPr>
          <a:xfrm>
            <a:off x="4328050" y="1783113"/>
            <a:ext cx="1557000" cy="3165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7" name="Google Shape;437;p47"/>
          <p:cNvCxnSpPr>
            <a:endCxn id="433" idx="1"/>
          </p:cNvCxnSpPr>
          <p:nvPr/>
        </p:nvCxnSpPr>
        <p:spPr>
          <a:xfrm>
            <a:off x="4602550" y="1966025"/>
            <a:ext cx="1282500" cy="856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8"/>
          <p:cNvSpPr txBox="1"/>
          <p:nvPr/>
        </p:nvSpPr>
        <p:spPr>
          <a:xfrm>
            <a:off x="503425" y="47149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Update Doctor’s Information (Admin Panel)</a:t>
            </a: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443" name="Google Shape;443;p48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45" name="Google Shape;445;p48"/>
          <p:cNvSpPr txBox="1"/>
          <p:nvPr/>
        </p:nvSpPr>
        <p:spPr>
          <a:xfrm>
            <a:off x="5845600" y="1179600"/>
            <a:ext cx="2323200" cy="55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 can update doctor’s information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" name="Google Shape;44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25" y="1016060"/>
            <a:ext cx="4772279" cy="3939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/>
          <p:cNvSpPr txBox="1"/>
          <p:nvPr/>
        </p:nvSpPr>
        <p:spPr>
          <a:xfrm>
            <a:off x="503425" y="47149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Creating A Doctor Profile (Admin Panel)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452" name="Google Shape;452;p49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3" name="Google Shape;453;p49"/>
          <p:cNvSpPr txBox="1"/>
          <p:nvPr/>
        </p:nvSpPr>
        <p:spPr>
          <a:xfrm>
            <a:off x="5845600" y="1853175"/>
            <a:ext cx="2960400" cy="210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Needed Information: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Speciality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Number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Duty Starting Time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Duty Ending Time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Available working days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55" name="Google Shape;455;p49"/>
          <p:cNvSpPr txBox="1"/>
          <p:nvPr/>
        </p:nvSpPr>
        <p:spPr>
          <a:xfrm>
            <a:off x="5845600" y="1179600"/>
            <a:ext cx="2960400" cy="39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 can create a new doctor profile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75" y="1067285"/>
            <a:ext cx="5362230" cy="3939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0"/>
          <p:cNvSpPr txBox="1"/>
          <p:nvPr/>
        </p:nvSpPr>
        <p:spPr>
          <a:xfrm>
            <a:off x="503425" y="47149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Donors Information Management</a:t>
            </a: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(Admin Panel)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462" name="Google Shape;462;p50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3" name="Google Shape;463;p50"/>
          <p:cNvSpPr txBox="1"/>
          <p:nvPr/>
        </p:nvSpPr>
        <p:spPr>
          <a:xfrm>
            <a:off x="5845600" y="1853175"/>
            <a:ext cx="2960400" cy="44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Committee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member or not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65" name="Google Shape;465;p50"/>
          <p:cNvSpPr txBox="1"/>
          <p:nvPr/>
        </p:nvSpPr>
        <p:spPr>
          <a:xfrm>
            <a:off x="5845600" y="1179600"/>
            <a:ext cx="3100200" cy="48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donor is a admin or a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" name="Google Shape;4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5" y="1179610"/>
            <a:ext cx="5540801" cy="2905177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0"/>
          <p:cNvSpPr txBox="1"/>
          <p:nvPr/>
        </p:nvSpPr>
        <p:spPr>
          <a:xfrm>
            <a:off x="5845600" y="2489513"/>
            <a:ext cx="2960400" cy="44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 can edit donor information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50"/>
          <p:cNvSpPr txBox="1"/>
          <p:nvPr/>
        </p:nvSpPr>
        <p:spPr>
          <a:xfrm>
            <a:off x="5845600" y="3083863"/>
            <a:ext cx="2960400" cy="44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 can delete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donor ID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9" name="Google Shape;469;p50"/>
          <p:cNvCxnSpPr>
            <a:endCxn id="465" idx="1"/>
          </p:cNvCxnSpPr>
          <p:nvPr/>
        </p:nvCxnSpPr>
        <p:spPr>
          <a:xfrm flipH="1" rot="10800000">
            <a:off x="3634600" y="1424250"/>
            <a:ext cx="2211000" cy="3894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50"/>
          <p:cNvCxnSpPr>
            <a:endCxn id="463" idx="1"/>
          </p:cNvCxnSpPr>
          <p:nvPr/>
        </p:nvCxnSpPr>
        <p:spPr>
          <a:xfrm>
            <a:off x="3901300" y="1866975"/>
            <a:ext cx="1944300" cy="2103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50"/>
          <p:cNvCxnSpPr>
            <a:endCxn id="467" idx="1"/>
          </p:cNvCxnSpPr>
          <p:nvPr/>
        </p:nvCxnSpPr>
        <p:spPr>
          <a:xfrm>
            <a:off x="4488100" y="2095613"/>
            <a:ext cx="1357500" cy="6180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2" name="Google Shape;472;p50"/>
          <p:cNvCxnSpPr>
            <a:endCxn id="468" idx="1"/>
          </p:cNvCxnSpPr>
          <p:nvPr/>
        </p:nvCxnSpPr>
        <p:spPr>
          <a:xfrm>
            <a:off x="4709200" y="2506963"/>
            <a:ext cx="1136400" cy="8010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1"/>
          <p:cNvSpPr txBox="1"/>
          <p:nvPr/>
        </p:nvSpPr>
        <p:spPr>
          <a:xfrm>
            <a:off x="503425" y="47149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Donors Information Edit (Admin Panel)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478" name="Google Shape;478;p51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9" name="Google Shape;479;p51"/>
          <p:cNvSpPr txBox="1"/>
          <p:nvPr/>
        </p:nvSpPr>
        <p:spPr>
          <a:xfrm>
            <a:off x="5418875" y="1952250"/>
            <a:ext cx="2960400" cy="905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this donor is a member of the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executive committee of DREAM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the admin should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the checkbox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81" name="Google Shape;481;p51"/>
          <p:cNvSpPr txBox="1"/>
          <p:nvPr/>
        </p:nvSpPr>
        <p:spPr>
          <a:xfrm>
            <a:off x="5418875" y="1161325"/>
            <a:ext cx="2960400" cy="39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 can edit donor’s information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2" name="Google Shape;4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75" y="1016060"/>
            <a:ext cx="4202576" cy="3939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503435" y="47148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Methodology</a:t>
            </a:r>
            <a:endParaRPr sz="700"/>
          </a:p>
        </p:txBody>
      </p:sp>
      <p:cxnSp>
        <p:nvCxnSpPr>
          <p:cNvPr id="86" name="Google Shape;86;p16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16"/>
          <p:cNvSpPr txBox="1"/>
          <p:nvPr/>
        </p:nvSpPr>
        <p:spPr>
          <a:xfrm>
            <a:off x="514350" y="1061175"/>
            <a:ext cx="7136100" cy="3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C30"/>
              </a:buClr>
              <a:buSzPts val="1400"/>
              <a:buFont typeface="Public Sans"/>
              <a:buChar char="●"/>
            </a:pPr>
            <a:r>
              <a:rPr b="1" lang="en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User Without Account </a:t>
            </a:r>
            <a:endParaRPr b="1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C30"/>
              </a:buClr>
              <a:buSzPts val="1400"/>
              <a:buFont typeface="Public Sans"/>
              <a:buChar char="❏"/>
            </a:pPr>
            <a:r>
              <a:rPr lang="en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Can see Home Page, Event/ News Page</a:t>
            </a:r>
            <a:endParaRPr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C30"/>
              </a:buClr>
              <a:buSzPts val="1400"/>
              <a:buFont typeface="Public Sans"/>
              <a:buChar char="❏"/>
            </a:pPr>
            <a:r>
              <a:rPr lang="en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Can create a blood request</a:t>
            </a:r>
            <a:endParaRPr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C30"/>
              </a:buClr>
              <a:buSzPts val="1400"/>
              <a:buFont typeface="Public Sans"/>
              <a:buChar char="❏"/>
            </a:pPr>
            <a:r>
              <a:rPr lang="en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Can schedule a doctor appointment at Kuet Medical Center</a:t>
            </a:r>
            <a:endParaRPr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C30"/>
              </a:buClr>
              <a:buSzPts val="1400"/>
              <a:buFont typeface="Public Sans"/>
              <a:buChar char="●"/>
            </a:pPr>
            <a:r>
              <a:rPr b="1" lang="en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User With Account </a:t>
            </a:r>
            <a:endParaRPr b="1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C30"/>
              </a:buClr>
              <a:buSzPts val="1400"/>
              <a:buFont typeface="Public Sans"/>
              <a:buChar char="❏"/>
            </a:pPr>
            <a:r>
              <a:rPr lang="en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Can search donor (able to see detail information of donors)</a:t>
            </a:r>
            <a:endParaRPr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C30"/>
              </a:buClr>
              <a:buSzPts val="1400"/>
              <a:buFont typeface="Public Sans"/>
              <a:buChar char="❏"/>
            </a:pPr>
            <a:r>
              <a:rPr lang="en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Can send request to specific blood donor </a:t>
            </a:r>
            <a:endParaRPr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C30"/>
              </a:buClr>
              <a:buSzPts val="1400"/>
              <a:buFont typeface="Public Sans"/>
              <a:buChar char="❏"/>
            </a:pPr>
            <a:r>
              <a:rPr lang="en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Become a valuable member of DREAM club </a:t>
            </a:r>
            <a:endParaRPr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C30"/>
              </a:buClr>
              <a:buSzPts val="1400"/>
              <a:buFont typeface="Public Sans"/>
              <a:buChar char="●"/>
            </a:pPr>
            <a:r>
              <a:rPr b="1" lang="en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Admin</a:t>
            </a:r>
            <a:endParaRPr b="1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C30"/>
              </a:buClr>
              <a:buSzPts val="1400"/>
              <a:buFont typeface="Public Sans"/>
              <a:buChar char="❏"/>
            </a:pPr>
            <a:r>
              <a:rPr lang="en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Donors Management </a:t>
            </a:r>
            <a:endParaRPr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C30"/>
              </a:buClr>
              <a:buSzPts val="1400"/>
              <a:buFont typeface="Public Sans"/>
              <a:buChar char="❏"/>
            </a:pPr>
            <a:r>
              <a:rPr lang="en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Doctors Management</a:t>
            </a:r>
            <a:endParaRPr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C30"/>
              </a:buClr>
              <a:buSzPts val="1400"/>
              <a:buFont typeface="Public Sans"/>
              <a:buChar char="❏"/>
            </a:pPr>
            <a:r>
              <a:rPr lang="en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Appointment Management</a:t>
            </a:r>
            <a:endParaRPr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C30"/>
              </a:buClr>
              <a:buSzPts val="1400"/>
              <a:buFont typeface="Public Sans"/>
              <a:buChar char="❏"/>
            </a:pPr>
            <a:r>
              <a:rPr lang="en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Event Management</a:t>
            </a:r>
            <a:endParaRPr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marR="0" rtl="0" algn="l">
              <a:lnSpc>
                <a:spcPct val="187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914400" marR="0" rtl="0" algn="l">
              <a:lnSpc>
                <a:spcPct val="187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914400" marR="0" rtl="0" algn="l">
              <a:lnSpc>
                <a:spcPct val="187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2"/>
          <p:cNvSpPr txBox="1"/>
          <p:nvPr/>
        </p:nvSpPr>
        <p:spPr>
          <a:xfrm>
            <a:off x="503425" y="47149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Executive Committee of DREAM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488" name="Google Shape;488;p52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9" name="Google Shape;48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490" name="Google Shape;4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600" y="1016060"/>
            <a:ext cx="5252088" cy="3939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3"/>
          <p:cNvSpPr txBox="1"/>
          <p:nvPr/>
        </p:nvSpPr>
        <p:spPr>
          <a:xfrm>
            <a:off x="503435" y="47148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User Profile </a:t>
            </a:r>
            <a:endParaRPr sz="700"/>
          </a:p>
        </p:txBody>
      </p:sp>
      <p:cxnSp>
        <p:nvCxnSpPr>
          <p:cNvPr id="496" name="Google Shape;496;p53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7" name="Google Shape;49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498" name="Google Shape;49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50" y="1016060"/>
            <a:ext cx="4188086" cy="3939064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3"/>
          <p:cNvSpPr txBox="1"/>
          <p:nvPr/>
        </p:nvSpPr>
        <p:spPr>
          <a:xfrm>
            <a:off x="5532100" y="1546875"/>
            <a:ext cx="2415600" cy="586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can update his profile information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/>
          <p:nvPr/>
        </p:nvSpPr>
        <p:spPr>
          <a:xfrm>
            <a:off x="503425" y="471498"/>
            <a:ext cx="81153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Financial Analysis and Budget 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505" name="Google Shape;505;p54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6" name="Google Shape;50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07" name="Google Shape;507;p54"/>
          <p:cNvSpPr txBox="1"/>
          <p:nvPr/>
        </p:nvSpPr>
        <p:spPr>
          <a:xfrm>
            <a:off x="449575" y="1196350"/>
            <a:ext cx="67743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Database Management Hosting: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Hosting Provider Costs (e.g., AWS, Heroku, DigitalOcean)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Server Resources (traffic and database size)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Database Service Costs (if using managed services)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Website Deployment: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Deployment Platform Costs (e.g., Heroku, AWS Elastic Beanstalk)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Domain Registration Expenses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SEO Optimization: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SEO Tools (e.g., Moz, SEMrush)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Keyword Research Budget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Content Optimization Costs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SEO Consultation (if needed)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5"/>
          <p:cNvSpPr txBox="1"/>
          <p:nvPr/>
        </p:nvSpPr>
        <p:spPr>
          <a:xfrm>
            <a:off x="503425" y="47149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Future Plan 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513" name="Google Shape;513;p55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4" name="Google Shape;51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15" name="Google Shape;515;p55"/>
          <p:cNvSpPr txBox="1"/>
          <p:nvPr/>
        </p:nvSpPr>
        <p:spPr>
          <a:xfrm>
            <a:off x="514350" y="1051575"/>
            <a:ext cx="7109400" cy="3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Mobile App Development: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React Native Implementation for cross-platform compatibility.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 feature parity with the website for a consistent experience.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Experience Optimization: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Mobile-Optimized UI/UX for user-friendliness on various screens.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Responsive Design to adapt to different mobile devices.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Improved SEO Strategies: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 Indexing for search engine visibility.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 Linking for direct access from search results.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Push Notifications: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Integration for timely updates (events, reminders, health info).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Offline Functionality: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 offline access to critical features for connectivity challenges</a:t>
            </a: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6"/>
          <p:cNvSpPr txBox="1"/>
          <p:nvPr/>
        </p:nvSpPr>
        <p:spPr>
          <a:xfrm>
            <a:off x="503425" y="47149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Conclusion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521" name="Google Shape;521;p56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2" name="Google Shape;522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23" name="Google Shape;523;p56"/>
          <p:cNvSpPr txBox="1"/>
          <p:nvPr/>
        </p:nvSpPr>
        <p:spPr>
          <a:xfrm>
            <a:off x="514350" y="1051575"/>
            <a:ext cx="7109400" cy="3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project's primary objectives of automating donor communication and facilitating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blood donation requests have been met, overcoming the challenge of manual coordination.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incorporation of doctor appointment scheduling extends the platform's utility, creating a holistic healthcare solution.The development process adhered to a well-defined project plan, utilizing tools such as Visual Studio Code, npm packages, and Redux for efficient and organized code development. The implementation of Redux provides a robust state management system, ensuring data consistency and facilitating seamless interactions.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7"/>
          <p:cNvSpPr txBox="1"/>
          <p:nvPr/>
        </p:nvSpPr>
        <p:spPr>
          <a:xfrm>
            <a:off x="503425" y="47149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References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529" name="Google Shape;529;p57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0" name="Google Shape;53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31" name="Google Shape;531;p57"/>
          <p:cNvSpPr txBox="1"/>
          <p:nvPr/>
        </p:nvSpPr>
        <p:spPr>
          <a:xfrm>
            <a:off x="514350" y="1051575"/>
            <a:ext cx="7109400" cy="3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[1]	MongoDB Documentation - https://www.mongodb.com/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[2]	Express - Node.js web application framework - https://expressjs.com/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[3]	React Development Documentation - https://react.dev/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[4]	node.js Documentation - https://nodejs.org/en/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[5]	redux.js Documentation - https://redux.js.org/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[6] 	Additional Packages Documentation - https://www.npmjs.com/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[7] 	Telegram API Documentation - https://core.telegram.org/bots/tutorial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6" name="Google Shape;536;p58"/>
          <p:cNvCxnSpPr/>
          <p:nvPr/>
        </p:nvCxnSpPr>
        <p:spPr>
          <a:xfrm flipH="1" rot="10800000">
            <a:off x="514353" y="2257437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7" name="Google Shape;537;p58"/>
          <p:cNvSpPr txBox="1"/>
          <p:nvPr/>
        </p:nvSpPr>
        <p:spPr>
          <a:xfrm>
            <a:off x="425487" y="1166208"/>
            <a:ext cx="82041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1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400" u="none" cap="none" strike="noStrike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you!</a:t>
            </a:r>
            <a:endParaRPr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503425" y="47149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Data Flow Diagram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94" name="Google Shape;94;p17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550" y="880435"/>
            <a:ext cx="3768691" cy="393906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2095500" y="4754875"/>
            <a:ext cx="38025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Fig- Data Flow Diagram of DREAM Website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18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19100"/>
            <a:ext cx="8115300" cy="4689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3520450" y="4808225"/>
            <a:ext cx="2232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Database Schema</a:t>
            </a:r>
            <a:endParaRPr b="1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/>
        </p:nvSpPr>
        <p:spPr>
          <a:xfrm>
            <a:off x="503425" y="47149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Using Tech Stack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111" name="Google Shape;111;p19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716275" y="1143000"/>
            <a:ext cx="6576000" cy="3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Our Main Tech Stack is MERN (Mongodb, Express.js, React.js, Node.js)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Version Control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Git: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Manage code versions, collaborate effectively, and track changes.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Visual Studio Code: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Primary editor for React.js and Express.js development.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Front-End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React.js: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Build dynamic user interfaces for blood donor management.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Back-End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Express.js, Node.js: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Develop a robust server-side application.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MongoDB: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Use a NoSQL database for efficient data storage.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1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/>
        </p:nvSpPr>
        <p:spPr>
          <a:xfrm>
            <a:off x="503425" y="471498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Using Tech Stack (contd…) 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119" name="Google Shape;119;p20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746775" y="1371600"/>
            <a:ext cx="73380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Database Management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MongoDB Compass: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Visualize and manage MongoDB databases.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Telegram API: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Send real-time blood request notifications to donors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Additional Packages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Redux, Axios, JWT, React Router: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Aid in state management, routing, and authentication control.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EE7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/>
        </p:nvSpPr>
        <p:spPr>
          <a:xfrm>
            <a:off x="556775" y="463873"/>
            <a:ext cx="811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Why MERN? </a:t>
            </a:r>
            <a:endParaRPr b="1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127" name="Google Shape;127;p21"/>
          <p:cNvCxnSpPr/>
          <p:nvPr/>
        </p:nvCxnSpPr>
        <p:spPr>
          <a:xfrm flipH="1" rot="10800000">
            <a:off x="514347" y="880435"/>
            <a:ext cx="8115300" cy="19200"/>
          </a:xfrm>
          <a:prstGeom prst="straightConnector1">
            <a:avLst/>
          </a:prstGeom>
          <a:noFill/>
          <a:ln cap="flat" cmpd="sng" w="9525">
            <a:solidFill>
              <a:srgbClr val="2B2C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746775" y="1371600"/>
            <a:ext cx="73380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Full Stack JavaScript Development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React for Dynamic UI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Efficient and Scalable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MongoDB for Flexible Data Handling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React Native for Cross-Platform Mobile App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Community Support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Rapid Development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Real-Time Communication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